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3"/>
  </p:notesMasterIdLst>
  <p:sldIdLst>
    <p:sldId id="256" r:id="rId2"/>
    <p:sldId id="257" r:id="rId3"/>
    <p:sldId id="258" r:id="rId4"/>
    <p:sldId id="259" r:id="rId5"/>
    <p:sldId id="348" r:id="rId6"/>
    <p:sldId id="372" r:id="rId7"/>
    <p:sldId id="373" r:id="rId8"/>
    <p:sldId id="374" r:id="rId9"/>
    <p:sldId id="375" r:id="rId10"/>
    <p:sldId id="376" r:id="rId11"/>
    <p:sldId id="260" r:id="rId12"/>
    <p:sldId id="261" r:id="rId13"/>
    <p:sldId id="365" r:id="rId14"/>
    <p:sldId id="366" r:id="rId15"/>
    <p:sldId id="263" r:id="rId16"/>
    <p:sldId id="371" r:id="rId17"/>
    <p:sldId id="377" r:id="rId18"/>
    <p:sldId id="370" r:id="rId19"/>
    <p:sldId id="369" r:id="rId20"/>
    <p:sldId id="368" r:id="rId21"/>
    <p:sldId id="262" r:id="rId22"/>
    <p:sldId id="367" r:id="rId23"/>
    <p:sldId id="264" r:id="rId24"/>
    <p:sldId id="265" r:id="rId25"/>
    <p:sldId id="280" r:id="rId26"/>
    <p:sldId id="277" r:id="rId27"/>
    <p:sldId id="283" r:id="rId28"/>
    <p:sldId id="357" r:id="rId29"/>
    <p:sldId id="284" r:id="rId30"/>
    <p:sldId id="285" r:id="rId31"/>
    <p:sldId id="286" r:id="rId32"/>
    <p:sldId id="287" r:id="rId33"/>
    <p:sldId id="288" r:id="rId34"/>
    <p:sldId id="289" r:id="rId35"/>
    <p:sldId id="334" r:id="rId36"/>
    <p:sldId id="335" r:id="rId37"/>
    <p:sldId id="338" r:id="rId38"/>
    <p:sldId id="337" r:id="rId39"/>
    <p:sldId id="290" r:id="rId40"/>
    <p:sldId id="339" r:id="rId41"/>
    <p:sldId id="340" r:id="rId42"/>
    <p:sldId id="341" r:id="rId43"/>
    <p:sldId id="342" r:id="rId44"/>
    <p:sldId id="359" r:id="rId45"/>
    <p:sldId id="360" r:id="rId46"/>
    <p:sldId id="291" r:id="rId47"/>
    <p:sldId id="292" r:id="rId48"/>
    <p:sldId id="351" r:id="rId49"/>
    <p:sldId id="330" r:id="rId50"/>
    <p:sldId id="331" r:id="rId51"/>
    <p:sldId id="332" r:id="rId52"/>
    <p:sldId id="353" r:id="rId53"/>
    <p:sldId id="354" r:id="rId54"/>
    <p:sldId id="355" r:id="rId55"/>
    <p:sldId id="333" r:id="rId56"/>
    <p:sldId id="293" r:id="rId57"/>
    <p:sldId id="298" r:id="rId58"/>
    <p:sldId id="299" r:id="rId59"/>
    <p:sldId id="300" r:id="rId60"/>
    <p:sldId id="352" r:id="rId61"/>
    <p:sldId id="313" r:id="rId62"/>
    <p:sldId id="301" r:id="rId63"/>
    <p:sldId id="302" r:id="rId64"/>
    <p:sldId id="303" r:id="rId65"/>
    <p:sldId id="305" r:id="rId66"/>
    <p:sldId id="304" r:id="rId67"/>
    <p:sldId id="306" r:id="rId68"/>
    <p:sldId id="307" r:id="rId69"/>
    <p:sldId id="309" r:id="rId70"/>
    <p:sldId id="308" r:id="rId71"/>
    <p:sldId id="297" r:id="rId72"/>
    <p:sldId id="346" r:id="rId73"/>
    <p:sldId id="347" r:id="rId74"/>
    <p:sldId id="314" r:id="rId75"/>
    <p:sldId id="295" r:id="rId76"/>
    <p:sldId id="296" r:id="rId77"/>
    <p:sldId id="358" r:id="rId78"/>
    <p:sldId id="316" r:id="rId79"/>
    <p:sldId id="319" r:id="rId80"/>
    <p:sldId id="361" r:id="rId81"/>
    <p:sldId id="270" r:id="rId82"/>
    <p:sldId id="364" r:id="rId83"/>
    <p:sldId id="363" r:id="rId84"/>
    <p:sldId id="362" r:id="rId85"/>
    <p:sldId id="317" r:id="rId86"/>
    <p:sldId id="318" r:id="rId87"/>
    <p:sldId id="310" r:id="rId88"/>
    <p:sldId id="324" r:id="rId89"/>
    <p:sldId id="320" r:id="rId90"/>
    <p:sldId id="356" r:id="rId91"/>
    <p:sldId id="321" r:id="rId92"/>
    <p:sldId id="322" r:id="rId93"/>
    <p:sldId id="323" r:id="rId94"/>
    <p:sldId id="268" r:id="rId95"/>
    <p:sldId id="329" r:id="rId96"/>
    <p:sldId id="325" r:id="rId97"/>
    <p:sldId id="326" r:id="rId98"/>
    <p:sldId id="327" r:id="rId99"/>
    <p:sldId id="328" r:id="rId100"/>
    <p:sldId id="275" r:id="rId101"/>
    <p:sldId id="350" r:id="rId102"/>
  </p:sldIdLst>
  <p:sldSz cx="18288000" cy="10287000"/>
  <p:notesSz cx="6858000" cy="9144000"/>
  <p:embeddedFontLst>
    <p:embeddedFont>
      <p:font typeface="Calibri" panose="020F0502020204030204" pitchFamily="34" charset="0"/>
      <p:regular r:id="rId104"/>
      <p:bold r:id="rId105"/>
      <p:italic r:id="rId106"/>
      <p:boldItalic r:id="rId107"/>
    </p:embeddedFont>
    <p:embeddedFont>
      <p:font typeface="Cambria Math" panose="02040503050406030204" pitchFamily="18" charset="0"/>
      <p:regular r:id="rId108"/>
    </p:embeddedFont>
    <p:embeddedFont>
      <p:font typeface="Consolas" panose="020B0609020204030204" pitchFamily="49" charset="0"/>
      <p:regular r:id="rId109"/>
      <p:bold r:id="rId110"/>
      <p:italic r:id="rId111"/>
      <p:boldItalic r:id="rId112"/>
    </p:embeddedFont>
    <p:embeddedFont>
      <p:font typeface="Gidole" panose="02000503000000000000" pitchFamily="50" charset="0"/>
      <p:regular r:id="rId113"/>
    </p:embeddedFont>
    <p:embeddedFont>
      <p:font typeface="Impact" panose="020B0806030902050204" pitchFamily="34" charset="0"/>
      <p:regular r:id="rId114"/>
    </p:embeddedFont>
    <p:embeddedFont>
      <p:font typeface="League Spartan" panose="020B0604020202020204" charset="0"/>
      <p:regular r:id="rId115"/>
    </p:embeddedFont>
    <p:embeddedFont>
      <p:font typeface="Open Sans Extra Bold" panose="020B0604020202020204" charset="0"/>
      <p:regular r:id="rId116"/>
    </p:embeddedFont>
    <p:embeddedFont>
      <p:font typeface="Roboto Mono" pitchFamily="2" charset="0"/>
      <p:regular r:id="rId117"/>
      <p:bold r:id="rId118"/>
      <p:italic r:id="rId119"/>
      <p:boldItalic r:id="rId1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 id="374"/>
            <p14:sldId id="375"/>
            <p14:sldId id="376"/>
          </p14:sldIdLst>
        </p14:section>
        <p14:section name="Expected values and repeated measures" id="{D36BEA4A-749A-4790-8EF2-7F0913049DA3}">
          <p14:sldIdLst>
            <p14:sldId id="260"/>
            <p14:sldId id="261"/>
            <p14:sldId id="365"/>
            <p14:sldId id="366"/>
            <p14:sldId id="263"/>
            <p14:sldId id="371"/>
            <p14:sldId id="377"/>
            <p14:sldId id="370"/>
            <p14:sldId id="369"/>
            <p14:sldId id="368"/>
            <p14:sldId id="262"/>
            <p14:sldId id="367"/>
            <p14:sldId id="264"/>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55" d="100"/>
          <a:sy n="55" d="100"/>
        </p:scale>
        <p:origin x="1117" y="8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0.fntdata"/><Relationship Id="rId118"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1.fntdata"/><Relationship Id="rId119" Type="http://schemas.openxmlformats.org/officeDocument/2006/relationships/font" Target="fonts/font1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120" Type="http://schemas.openxmlformats.org/officeDocument/2006/relationships/font" Target="fonts/font17.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850893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862656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807271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40522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666277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46923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1995829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27406518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9545703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Update!</a:t>
            </a:r>
          </a:p>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97</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98</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99</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101</a:t>
            </a:fld>
            <a:endParaRPr lang="en-US"/>
          </a:p>
        </p:txBody>
      </p:sp>
    </p:spTree>
    <p:extLst>
      <p:ext uri="{BB962C8B-B14F-4D97-AF65-F5344CB8AC3E}">
        <p14:creationId xmlns:p14="http://schemas.microsoft.com/office/powerpoint/2010/main" val="73742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hyperlink" Target="https://www.katemarshallmaths.com/chapter-3-bell-shaped-distribution.html" TargetMode="Externa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hyperlink" Target="https://www.katemarshallmaths.com/chapter-3-bell-shaped-distribution.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jpeg"/><Relationship Id="rId4" Type="http://schemas.openxmlformats.org/officeDocument/2006/relationships/image" Target="../media/image5.jpe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8.png"/></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30643162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abalone-warmup.xlsx</a:t>
            </a:r>
          </a:p>
          <a:p>
            <a:pPr marL="571500" indent="-571500">
              <a:buFont typeface="Arial" panose="020B0604020202020204" pitchFamily="34" charset="0"/>
              <a:buChar char="•"/>
            </a:pPr>
            <a:r>
              <a:rPr lang="en-US" sz="3600" dirty="0">
                <a:latin typeface="Gidole" panose="020B0604020202020204" charset="0"/>
              </a:rPr>
              <a:t>Is there a significant difference in the diameter of male versus female snails?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Solution: </a:t>
            </a:r>
            <a:r>
              <a:rPr lang="en-US" sz="3600" dirty="0">
                <a:latin typeface="Consolas" panose="020B0609020204030204" pitchFamily="49" charset="0"/>
              </a:rPr>
              <a:t>abalone-warmup-solution.xlsx</a:t>
            </a:r>
          </a:p>
          <a:p>
            <a:pPr marL="571500" indent="-571500">
              <a:buFont typeface="Arial" panose="020B0604020202020204" pitchFamily="34" charset="0"/>
              <a:buChar char="•"/>
            </a:pPr>
            <a:r>
              <a:rPr lang="en-US" sz="3600" dirty="0">
                <a:latin typeface="Gidole" panose="020B0604020202020204" charset="0"/>
              </a:rPr>
              <a:t>For a refresher: Excel Statistics for Business Analytics</a:t>
            </a:r>
          </a:p>
        </p:txBody>
      </p:sp>
    </p:spTree>
    <p:extLst>
      <p:ext uri="{BB962C8B-B14F-4D97-AF65-F5344CB8AC3E}">
        <p14:creationId xmlns:p14="http://schemas.microsoft.com/office/powerpoint/2010/main" val="2471617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What’s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What about the difference between male, female and </a:t>
            </a:r>
            <a:r>
              <a:rPr lang="en-US" sz="3600" i="1" dirty="0">
                <a:latin typeface="Gidole" panose="020B0604020202020204" charset="0"/>
              </a:rPr>
              <a:t>infant</a:t>
            </a:r>
            <a:r>
              <a:rPr lang="en-US" sz="3600" dirty="0">
                <a:latin typeface="Gidole" panose="020B0604020202020204" charset="0"/>
              </a:rPr>
              <a:t> snails?</a:t>
            </a:r>
          </a:p>
          <a:p>
            <a:pPr marL="571500" indent="-571500">
              <a:buFont typeface="Arial" panose="020B0604020202020204" pitchFamily="34" charset="0"/>
              <a:buChar char="•"/>
            </a:pPr>
            <a:r>
              <a:rPr lang="en-US" sz="3600" dirty="0">
                <a:latin typeface="Gidole" panose="020B0604020202020204" charset="0"/>
              </a:rPr>
              <a:t>Multiple groups… </a:t>
            </a:r>
            <a:r>
              <a:rPr lang="en-US" sz="3600" i="1" dirty="0">
                <a:latin typeface="Gidole" panose="020B0604020202020204" charset="0"/>
              </a:rPr>
              <a:t>no more t-test! </a:t>
            </a:r>
            <a:r>
              <a:rPr lang="en-US" sz="3600" dirty="0">
                <a:latin typeface="Gidole" panose="020B0604020202020204" charset="0"/>
              </a:rPr>
              <a:t>(Sort of)…</a:t>
            </a:r>
          </a:p>
        </p:txBody>
      </p:sp>
    </p:spTree>
    <p:extLst>
      <p:ext uri="{BB962C8B-B14F-4D97-AF65-F5344CB8AC3E}">
        <p14:creationId xmlns:p14="http://schemas.microsoft.com/office/powerpoint/2010/main" val="136148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571500" indent="-571500">
              <a:buFont typeface="Arial" panose="020B0604020202020204" pitchFamily="34" charset="0"/>
              <a:buChar char="•"/>
            </a:pPr>
            <a:r>
              <a:rPr lang="en-US" sz="3600" dirty="0">
                <a:latin typeface="Gidole" panose="020B0604020202020204" charset="0"/>
              </a:rPr>
              <a:t>Distribution</a:t>
            </a:r>
          </a:p>
        </p:txBody>
      </p:sp>
    </p:spTree>
    <p:extLst>
      <p:ext uri="{BB962C8B-B14F-4D97-AF65-F5344CB8AC3E}">
        <p14:creationId xmlns:p14="http://schemas.microsoft.com/office/powerpoint/2010/main" val="419808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Histograms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iris-visualization.xlsx</a:t>
            </a:r>
          </a:p>
        </p:txBody>
      </p:sp>
    </p:spTree>
    <p:extLst>
      <p:ext uri="{BB962C8B-B14F-4D97-AF65-F5344CB8AC3E}">
        <p14:creationId xmlns:p14="http://schemas.microsoft.com/office/powerpoint/2010/main" val="2733056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spTree>
    <p:extLst>
      <p:ext uri="{BB962C8B-B14F-4D97-AF65-F5344CB8AC3E}">
        <p14:creationId xmlns:p14="http://schemas.microsoft.com/office/powerpoint/2010/main" val="3876625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Comparing points in time</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Data: </a:t>
            </a:r>
          </a:p>
          <a:p>
            <a:pPr marL="571500" indent="-571500">
              <a:buFont typeface="Arial" panose="020B0604020202020204" pitchFamily="34" charset="0"/>
              <a:buChar char="•"/>
            </a:pPr>
            <a:r>
              <a:rPr lang="en-US" sz="3600" dirty="0">
                <a:latin typeface="Gidole" panose="020B0604020202020204" charset="0"/>
              </a:rPr>
              <a:t>Did </a:t>
            </a:r>
          </a:p>
        </p:txBody>
      </p:sp>
    </p:spTree>
    <p:extLst>
      <p:ext uri="{BB962C8B-B14F-4D97-AF65-F5344CB8AC3E}">
        <p14:creationId xmlns:p14="http://schemas.microsoft.com/office/powerpoint/2010/main" val="2803130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WHAT ANOVA LOOKS FOR</a:t>
            </a:r>
          </a:p>
        </p:txBody>
      </p:sp>
    </p:spTree>
    <p:extLst>
      <p:ext uri="{BB962C8B-B14F-4D97-AF65-F5344CB8AC3E}">
        <p14:creationId xmlns:p14="http://schemas.microsoft.com/office/powerpoint/2010/main" val="998649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extLst>
      <p:ext uri="{BB962C8B-B14F-4D97-AF65-F5344CB8AC3E}">
        <p14:creationId xmlns:p14="http://schemas.microsoft.com/office/powerpoint/2010/main" val="4007438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Image result for 99 95 68 rule">
            <a:extLst>
              <a:ext uri="{FF2B5EF4-FFF2-40B4-BE49-F238E27FC236}">
                <a16:creationId xmlns:a16="http://schemas.microsoft.com/office/drawing/2014/main" id="{242D62C1-5554-45AF-AA69-DCBB30072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833" y="1964527"/>
            <a:ext cx="6300788" cy="79588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5"/>
              </a:rPr>
              <a:t>https://www.katemarshallmaths.com/chapter-3-bell-shaped-distribution.html</a:t>
            </a:r>
            <a:r>
              <a:rPr lang="en-US" dirty="0">
                <a:latin typeface="Gidole" panose="02000503000000000000" pitchFamily="50" charset="0"/>
              </a:rPr>
              <a:t>  </a:t>
            </a:r>
          </a:p>
        </p:txBody>
      </p:sp>
    </p:spTree>
    <p:extLst>
      <p:ext uri="{BB962C8B-B14F-4D97-AF65-F5344CB8AC3E}">
        <p14:creationId xmlns:p14="http://schemas.microsoft.com/office/powerpoint/2010/main" val="192663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578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8372790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2005</TotalTime>
  <Words>8343</Words>
  <Application>Microsoft Office PowerPoint</Application>
  <PresentationFormat>Custom</PresentationFormat>
  <Paragraphs>733</Paragraphs>
  <Slides>101</Slides>
  <Notes>96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101</vt:i4>
      </vt:variant>
    </vt:vector>
  </HeadingPairs>
  <TitlesOfParts>
    <vt:vector size="114" baseType="lpstr">
      <vt:lpstr>Calibri</vt:lpstr>
      <vt:lpstr>Consolas</vt:lpstr>
      <vt:lpstr>Cambria Math</vt:lpstr>
      <vt:lpstr>Impact</vt:lpstr>
      <vt:lpstr>Roboto Mono</vt:lpstr>
      <vt:lpstr>League Spartan Italics</vt:lpstr>
      <vt:lpstr>Gidole</vt:lpstr>
      <vt:lpstr>Open Sans Extra Bold</vt:lpstr>
      <vt:lpstr>League Spartan Bold</vt:lpstr>
      <vt:lpstr>Arial</vt:lpstr>
      <vt:lpstr>Gidole Bold</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177</cp:revision>
  <dcterms:created xsi:type="dcterms:W3CDTF">2006-08-16T00:00:00Z</dcterms:created>
  <dcterms:modified xsi:type="dcterms:W3CDTF">2020-06-04T00:15:50Z</dcterms:modified>
  <dc:identifier>DADurESpNu8</dc:identifier>
</cp:coreProperties>
</file>